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1.jpg" ContentType="image/jpeg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82" r:id="rId3"/>
    <p:sldId id="300" r:id="rId4"/>
    <p:sldId id="285" r:id="rId5"/>
    <p:sldId id="301" r:id="rId6"/>
    <p:sldId id="271" r:id="rId7"/>
    <p:sldId id="275" r:id="rId8"/>
    <p:sldId id="277" r:id="rId9"/>
    <p:sldId id="287" r:id="rId10"/>
    <p:sldId id="288" r:id="rId11"/>
    <p:sldId id="291" r:id="rId12"/>
    <p:sldId id="292" r:id="rId13"/>
    <p:sldId id="294" r:id="rId14"/>
    <p:sldId id="295" r:id="rId15"/>
    <p:sldId id="296" r:id="rId16"/>
    <p:sldId id="297" r:id="rId17"/>
    <p:sldId id="298" r:id="rId18"/>
    <p:sldId id="29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08"/>
    <p:restoredTop sz="94643"/>
  </p:normalViewPr>
  <p:slideViewPr>
    <p:cSldViewPr snapToGrid="0" snapToObjects="1">
      <p:cViewPr>
        <p:scale>
          <a:sx n="66" d="100"/>
          <a:sy n="66" d="100"/>
        </p:scale>
        <p:origin x="199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9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5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7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89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5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3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6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3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5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6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8E4F89F-745A-694F-8486-69A1A6C7FDA6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6A6C47F-99F9-434C-9AAC-6AE1742E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7" r="41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5FF7FF-2648-AE48-9D93-27B91816E2ED}"/>
              </a:ext>
            </a:extLst>
          </p:cNvPr>
          <p:cNvSpPr/>
          <p:nvPr/>
        </p:nvSpPr>
        <p:spPr>
          <a:xfrm>
            <a:off x="7237770" y="162604"/>
            <a:ext cx="467910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Project A: </a:t>
            </a:r>
            <a:r>
              <a:rPr lang="en-US" sz="3200" b="1" dirty="0" smtClean="0">
                <a:solidFill>
                  <a:schemeClr val="bg1"/>
                </a:solidFill>
              </a:rPr>
              <a:t>     Observation 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Tower </a:t>
            </a:r>
            <a:r>
              <a:rPr lang="en-US" sz="3200" b="1" dirty="0">
                <a:solidFill>
                  <a:schemeClr val="bg1"/>
                </a:solidFill>
              </a:rPr>
              <a:t>In Mayflower 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C3E20-4C3A-BB47-B964-E1D3A59C6CCB}"/>
              </a:ext>
            </a:extLst>
          </p:cNvPr>
          <p:cNvSpPr txBox="1"/>
          <p:nvPr/>
        </p:nvSpPr>
        <p:spPr>
          <a:xfrm>
            <a:off x="8683062" y="1171593"/>
            <a:ext cx="337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CENV3015 – Design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ECB4D-1752-814B-8BE9-1217FE64F578}"/>
              </a:ext>
            </a:extLst>
          </p:cNvPr>
          <p:cNvSpPr txBox="1"/>
          <p:nvPr/>
        </p:nvSpPr>
        <p:spPr>
          <a:xfrm>
            <a:off x="2116547" y="6369701"/>
            <a:ext cx="795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Group 1:  Adam Hood   Anthony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Badaro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David Clifford  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Maxence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Baraniak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Michael Cooper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3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745F-C40A-A343-8710-6C40873E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81" y="28103"/>
            <a:ext cx="9875520" cy="1356360"/>
          </a:xfrm>
        </p:spPr>
        <p:txBody>
          <a:bodyPr/>
          <a:lstStyle/>
          <a:p>
            <a:r>
              <a:rPr lang="en-US" dirty="0"/>
              <a:t>The Tower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7DBB3-F6D6-694F-8F68-3EB543EE0F13}"/>
              </a:ext>
            </a:extLst>
          </p:cNvPr>
          <p:cNvSpPr txBox="1"/>
          <p:nvPr/>
        </p:nvSpPr>
        <p:spPr>
          <a:xfrm>
            <a:off x="517981" y="1708455"/>
            <a:ext cx="31983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Hollow concrete tower with typical wall thickness of 0.5m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Inclined at 5</a:t>
            </a:r>
            <a:r>
              <a:rPr lang="en-US" baseline="30000" dirty="0"/>
              <a:t>o</a:t>
            </a:r>
            <a:r>
              <a:rPr lang="en-US" dirty="0"/>
              <a:t> degrees to the vertical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8m wide and tapers from 20m long at the base to 9m below the cab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lift shafts and an emergency stairwell fully compliant with fire safety regulations (RRFSO 2005)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BFDA8-54F2-4062-B722-A1B706EA5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6" t="6309" r="23513" b="8042"/>
          <a:stretch/>
        </p:blipFill>
        <p:spPr>
          <a:xfrm>
            <a:off x="4387441" y="645952"/>
            <a:ext cx="6853805" cy="571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8AF7-9EC3-E847-8218-814BFC59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Entrance Hall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85C15-1B7E-4345-9F3B-688E4B01324D}"/>
              </a:ext>
            </a:extLst>
          </p:cNvPr>
          <p:cNvSpPr txBox="1"/>
          <p:nvPr/>
        </p:nvSpPr>
        <p:spPr>
          <a:xfrm>
            <a:off x="975360" y="1786091"/>
            <a:ext cx="512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Entrance hall based on supporting tails of Barcelona Olympic Tower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m wide and 22 m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Glass roof to admire roof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Glass is sufficient to withstand maintenance loading thereby removing the need for purlins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7AFC3-2C13-4053-A1E8-8AA77C6D6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9" r="15669"/>
          <a:stretch/>
        </p:blipFill>
        <p:spPr>
          <a:xfrm>
            <a:off x="6562725" y="819150"/>
            <a:ext cx="2266950" cy="5188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5D8F7-9B21-4BE7-83C9-01C1E217B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55" t="69462" r="43223" b="19199"/>
          <a:stretch/>
        </p:blipFill>
        <p:spPr>
          <a:xfrm>
            <a:off x="986790" y="4180139"/>
            <a:ext cx="2834640" cy="16664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r="34158"/>
          <a:stretch/>
        </p:blipFill>
        <p:spPr>
          <a:xfrm>
            <a:off x="9057322" y="840065"/>
            <a:ext cx="2352675" cy="5188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5D8F7-9B21-4BE7-83C9-01C1E217B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65" t="69462" r="27453" b="19199"/>
          <a:stretch/>
        </p:blipFill>
        <p:spPr>
          <a:xfrm>
            <a:off x="3821430" y="4180139"/>
            <a:ext cx="2181225" cy="16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4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0ED5-2CDA-2B40-9EA7-4A26598C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88" y="594746"/>
            <a:ext cx="9875520" cy="1356360"/>
          </a:xfrm>
        </p:spPr>
        <p:txBody>
          <a:bodyPr/>
          <a:lstStyle/>
          <a:p>
            <a:r>
              <a:rPr lang="en-US" dirty="0"/>
              <a:t>Post-Tensioning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312AD-D8C1-4846-A3D3-5DA69595FD00}"/>
              </a:ext>
            </a:extLst>
          </p:cNvPr>
          <p:cNvSpPr txBox="1"/>
          <p:nvPr/>
        </p:nvSpPr>
        <p:spPr>
          <a:xfrm>
            <a:off x="449284" y="1899346"/>
            <a:ext cx="37116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96000"/>
            <a:r>
              <a:rPr lang="en-US" dirty="0"/>
              <a:t>2 sets of post-tension systems (24 cables each):</a:t>
            </a:r>
          </a:p>
          <a:p>
            <a:pPr marL="742950" lvl="1" indent="-285750" defTabSz="396000">
              <a:buFont typeface="Arial" panose="020B0604020202020204" pitchFamily="34" charset="0"/>
              <a:buChar char="•"/>
            </a:pPr>
            <a:r>
              <a:rPr lang="en-US" dirty="0"/>
              <a:t>First set positioned in the lift shafts to resist the moment induced by the Halo</a:t>
            </a:r>
          </a:p>
          <a:p>
            <a:pPr marL="742950" lvl="1" indent="-285750" defTabSz="396000">
              <a:buFont typeface="Arial" panose="020B0604020202020204" pitchFamily="34" charset="0"/>
              <a:buChar char="•"/>
            </a:pPr>
            <a:r>
              <a:rPr lang="en-US" dirty="0"/>
              <a:t>Second set to control deflections of the Tower due to its self weight</a:t>
            </a:r>
          </a:p>
          <a:p>
            <a:pPr marL="742950" lvl="1" indent="-285750" defTabSz="396000">
              <a:buFont typeface="Arial" panose="020B0604020202020204" pitchFamily="34" charset="0"/>
              <a:buChar char="•"/>
            </a:pPr>
            <a:r>
              <a:rPr lang="en-US" dirty="0"/>
              <a:t>Both sets combine to withstand tensile stresses at base of the Tower due to wind loading</a:t>
            </a:r>
          </a:p>
          <a:p>
            <a:pPr marL="742950" lvl="1" indent="-285750" defTabSz="396000">
              <a:buFont typeface="Arial" panose="020B0604020202020204" pitchFamily="34" charset="0"/>
              <a:buChar char="•"/>
            </a:pPr>
            <a:r>
              <a:rPr lang="en-US" dirty="0"/>
              <a:t>Inspection and jacking rooms in the basement.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01B70-6321-1E45-AEC4-B4C1C65FDBB4}"/>
              </a:ext>
            </a:extLst>
          </p:cNvPr>
          <p:cNvSpPr txBox="1"/>
          <p:nvPr/>
        </p:nvSpPr>
        <p:spPr>
          <a:xfrm>
            <a:off x="8831015" y="4544348"/>
            <a:ext cx="3225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cable attached to the Tower via end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blocks are 4 m high and 2.6 m wide to support a maximum of 36MN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Each block resists 6 cables.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5E42B-1D68-43B1-A730-1417BE3A3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82" t="6850" r="26561" b="20612"/>
          <a:stretch/>
        </p:blipFill>
        <p:spPr>
          <a:xfrm>
            <a:off x="9230178" y="239880"/>
            <a:ext cx="2427011" cy="4220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A85CF4-DBB7-41AA-96C6-F79C864D9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1" t="6116" r="23624" b="6178"/>
          <a:stretch/>
        </p:blipFill>
        <p:spPr>
          <a:xfrm>
            <a:off x="4160939" y="1951106"/>
            <a:ext cx="4748169" cy="40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7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7668-C42D-B34C-814F-44D4A87C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8EA84-C86E-674B-A33B-43B24EAC5244}"/>
              </a:ext>
            </a:extLst>
          </p:cNvPr>
          <p:cNvSpPr txBox="1"/>
          <p:nvPr/>
        </p:nvSpPr>
        <p:spPr>
          <a:xfrm>
            <a:off x="1143000" y="2180492"/>
            <a:ext cx="345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consists of a semi-rigid pile cap supported by 60 piles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1.5m diameter piles with c/c spacing of 2.5 d. (3.75m)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BD090-F039-4FE6-AFD0-9A6BDB70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36" t="6851" r="25265" b="5321"/>
          <a:stretch/>
        </p:blipFill>
        <p:spPr>
          <a:xfrm>
            <a:off x="6115574" y="469782"/>
            <a:ext cx="3020037" cy="60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C4AC-21B2-DE42-BB60-E7583318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Properties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0DC193-6D1B-414D-8B84-E8C5ABD925A4}"/>
              </a:ext>
            </a:extLst>
          </p:cNvPr>
          <p:cNvSpPr txBox="1"/>
          <p:nvPr/>
        </p:nvSpPr>
        <p:spPr>
          <a:xfrm>
            <a:off x="997526" y="2039009"/>
            <a:ext cx="4151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Soil layers identified using the British Geological Survey </a:t>
            </a:r>
            <a:r>
              <a:rPr lang="en-US" dirty="0" err="1"/>
              <a:t>GeoIndex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deepest layer shows alternate layers of </a:t>
            </a:r>
            <a:r>
              <a:rPr lang="en-GB" dirty="0" err="1"/>
              <a:t>Bracklesham</a:t>
            </a:r>
            <a:r>
              <a:rPr lang="en-GB" dirty="0"/>
              <a:t> beds consisting of sand and clay facies.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Assumed soil conditions at the site: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0-5m: Made 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5-15m: </a:t>
            </a:r>
            <a:r>
              <a:rPr lang="en-GB" dirty="0" err="1"/>
              <a:t>Bracklesham</a:t>
            </a:r>
            <a:r>
              <a:rPr lang="en-GB" dirty="0"/>
              <a:t> Beds (Clay facies)</a:t>
            </a:r>
            <a:r>
              <a:rPr lang="en-US" dirty="0">
                <a:effectLst/>
              </a:rPr>
              <a:t> 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15-22m: </a:t>
            </a:r>
            <a:r>
              <a:rPr lang="en-GB" dirty="0" err="1"/>
              <a:t>Bracklesham</a:t>
            </a:r>
            <a:r>
              <a:rPr lang="en-GB" dirty="0"/>
              <a:t> Beds (sand facies)</a:t>
            </a:r>
            <a:r>
              <a:rPr lang="en-US" dirty="0">
                <a:effectLst/>
              </a:rPr>
              <a:t> 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22-30m: </a:t>
            </a:r>
            <a:r>
              <a:rPr lang="en-GB" dirty="0" err="1"/>
              <a:t>Bracklesham</a:t>
            </a:r>
            <a:r>
              <a:rPr lang="en-GB" dirty="0"/>
              <a:t> Beds (Clay facies)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36D95-9853-4BDD-9FBC-A44B9012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t="13489" r="81078" b="9961"/>
          <a:stretch/>
        </p:blipFill>
        <p:spPr>
          <a:xfrm>
            <a:off x="6974398" y="609600"/>
            <a:ext cx="3263316" cy="53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2C04-EE9F-8C4E-A1B0-B968B073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16" y="458598"/>
            <a:ext cx="9875520" cy="1356360"/>
          </a:xfrm>
        </p:spPr>
        <p:txBody>
          <a:bodyPr/>
          <a:lstStyle/>
          <a:p>
            <a:r>
              <a:rPr lang="en-US" dirty="0"/>
              <a:t>Pile 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6850A-F444-024D-AE30-3A33FE492141}"/>
              </a:ext>
            </a:extLst>
          </p:cNvPr>
          <p:cNvSpPr txBox="1"/>
          <p:nvPr/>
        </p:nvSpPr>
        <p:spPr>
          <a:xfrm>
            <a:off x="621816" y="2326105"/>
            <a:ext cx="3737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m deep pile cap in a 6x10 grid arrangement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Pile cap in a waffle arrangement with voids to ensure economic and efficient use of concrete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Piles located at the nodes of connecting beams.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F73952-DDEC-40B1-BDC6-CA225BFDA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7" t="19757" r="28456" b="52522"/>
          <a:stretch/>
        </p:blipFill>
        <p:spPr>
          <a:xfrm>
            <a:off x="4806171" y="1281660"/>
            <a:ext cx="6786845" cy="39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B73F-8940-6E4B-BBCA-4143EDAC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51" y="408264"/>
            <a:ext cx="9875520" cy="1356360"/>
          </a:xfrm>
        </p:spPr>
        <p:txBody>
          <a:bodyPr/>
          <a:lstStyle/>
          <a:p>
            <a:r>
              <a:rPr lang="en-US" dirty="0"/>
              <a:t>Pile Arrangement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1CF45-839E-7444-A174-FD2889E76347}"/>
              </a:ext>
            </a:extLst>
          </p:cNvPr>
          <p:cNvSpPr txBox="1"/>
          <p:nvPr/>
        </p:nvSpPr>
        <p:spPr>
          <a:xfrm>
            <a:off x="718951" y="2354568"/>
            <a:ext cx="3400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Piles length calculated using drained and undrained geotechnical  calculations.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Varying lengths due to the distribution of loads obtained from a LUSAS model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Ranging from 38m at the longest to 23m for the shortest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2F58B-E39B-4FB0-9938-607981056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92" t="18931" r="6394" b="36226"/>
          <a:stretch/>
        </p:blipFill>
        <p:spPr>
          <a:xfrm>
            <a:off x="9865453" y="1346503"/>
            <a:ext cx="1968273" cy="4324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FF5FB-9015-4661-A1F2-763BB3616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" t="19757" r="65326" b="50000"/>
          <a:stretch/>
        </p:blipFill>
        <p:spPr>
          <a:xfrm>
            <a:off x="4318562" y="1827505"/>
            <a:ext cx="5348205" cy="35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9A46-4859-3746-9DBB-AC080D02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7" y="131937"/>
            <a:ext cx="10515600" cy="1325563"/>
          </a:xfrm>
        </p:spPr>
        <p:txBody>
          <a:bodyPr/>
          <a:lstStyle/>
          <a:p>
            <a:r>
              <a:rPr lang="en-US" dirty="0"/>
              <a:t>Construction process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79D25D-1C76-4245-B503-9372BB051C84}"/>
              </a:ext>
            </a:extLst>
          </p:cNvPr>
          <p:cNvSpPr txBox="1">
            <a:spLocks/>
          </p:cNvSpPr>
          <p:nvPr/>
        </p:nvSpPr>
        <p:spPr>
          <a:xfrm>
            <a:off x="838200" y="986408"/>
            <a:ext cx="45686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Step 1: Foundation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F606B-A6AF-2A47-A5E9-D3597D9C2E19}"/>
              </a:ext>
            </a:extLst>
          </p:cNvPr>
          <p:cNvSpPr txBox="1"/>
          <p:nvPr/>
        </p:nvSpPr>
        <p:spPr>
          <a:xfrm>
            <a:off x="838200" y="1836854"/>
            <a:ext cx="5572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Excavate 10m to base of pile cap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Install 1.5m diameter piles using continuous flight auger (CFA) piling rig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Create formwork and complete pile cap pour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DB10E9-07BC-094F-BCD8-5484CB7B8CA9}"/>
              </a:ext>
            </a:extLst>
          </p:cNvPr>
          <p:cNvSpPr txBox="1">
            <a:spLocks/>
          </p:cNvSpPr>
          <p:nvPr/>
        </p:nvSpPr>
        <p:spPr>
          <a:xfrm>
            <a:off x="838200" y="2895379"/>
            <a:ext cx="3038856" cy="845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Step 2: Tower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17C8-E7FB-AE45-99C2-19535DA0CD23}"/>
              </a:ext>
            </a:extLst>
          </p:cNvPr>
          <p:cNvSpPr txBox="1"/>
          <p:nvPr/>
        </p:nvSpPr>
        <p:spPr>
          <a:xfrm>
            <a:off x="838201" y="3607089"/>
            <a:ext cx="5233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Slip form tower to 145m (just above steel cab)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Install first pre-fabricated Steel section 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Install lifts to aid movement of workers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Finish slip forming tower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71BC81-7C23-1E43-B603-A87B5F879CA1}"/>
              </a:ext>
            </a:extLst>
          </p:cNvPr>
          <p:cNvSpPr txBox="1">
            <a:spLocks/>
          </p:cNvSpPr>
          <p:nvPr/>
        </p:nvSpPr>
        <p:spPr>
          <a:xfrm>
            <a:off x="838200" y="4613845"/>
            <a:ext cx="2941320" cy="916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Step 3: Halo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017" t="8565" r="57576" b="4398"/>
          <a:stretch/>
        </p:blipFill>
        <p:spPr>
          <a:xfrm>
            <a:off x="6478010" y="1169993"/>
            <a:ext cx="4875790" cy="4560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54010-340D-A74C-801E-923AFE0B43B0}"/>
              </a:ext>
            </a:extLst>
          </p:cNvPr>
          <p:cNvSpPr txBox="1"/>
          <p:nvPr/>
        </p:nvSpPr>
        <p:spPr>
          <a:xfrm>
            <a:off x="838202" y="5442928"/>
            <a:ext cx="700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Lift </a:t>
            </a:r>
            <a:r>
              <a:rPr lang="en-US" dirty="0" smtClean="0"/>
              <a:t>next two steel segments into place. temporarily bolt, then weld. 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Repeat for remaining segments.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Installation </a:t>
            </a:r>
            <a:r>
              <a:rPr lang="en-US" dirty="0"/>
              <a:t>of </a:t>
            </a:r>
            <a:r>
              <a:rPr lang="en-US" dirty="0" smtClean="0"/>
              <a:t>glass, cladding, </a:t>
            </a:r>
            <a:r>
              <a:rPr lang="en-US" dirty="0"/>
              <a:t>and </a:t>
            </a:r>
            <a:r>
              <a:rPr lang="en-US" dirty="0" smtClean="0"/>
              <a:t>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89E7-26A4-6C41-93AE-568D0C53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485775"/>
            <a:ext cx="9875520" cy="135636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5" y="495300"/>
            <a:ext cx="2895600" cy="579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2108551"/>
            <a:ext cx="3228975" cy="4177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1" y="495300"/>
            <a:ext cx="4343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DDB5-7AD8-1F4D-A81F-918281DB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81" y="609600"/>
            <a:ext cx="9875520" cy="1356360"/>
          </a:xfrm>
        </p:spPr>
        <p:txBody>
          <a:bodyPr/>
          <a:lstStyle/>
          <a:p>
            <a:r>
              <a:rPr lang="en-US" dirty="0"/>
              <a:t>Summary of Brief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91C3E-FF24-6E4E-B35F-37CC38D4C644}"/>
              </a:ext>
            </a:extLst>
          </p:cNvPr>
          <p:cNvSpPr txBox="1"/>
          <p:nvPr/>
        </p:nvSpPr>
        <p:spPr>
          <a:xfrm>
            <a:off x="378477" y="2571651"/>
            <a:ext cx="550037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Construction of an observation tower and rotating restaurant in Mayflower Park.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Observation platform at 140m above ground level with rotating restaurant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Minimum of 2 separate elevators required and emergency stairwell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B1227-5275-B348-8C84-62420293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53" y="2058658"/>
            <a:ext cx="5145947" cy="315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F17A-137B-8041-907F-697F35DE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842" y="386906"/>
            <a:ext cx="3087758" cy="1325563"/>
          </a:xfrm>
        </p:spPr>
        <p:txBody>
          <a:bodyPr>
            <a:noAutofit/>
          </a:bodyPr>
          <a:lstStyle/>
          <a:p>
            <a:pPr algn="ctr"/>
            <a:r>
              <a:rPr lang="en-US" sz="5200" dirty="0"/>
              <a:t>Initial Concepts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F56C-2BDD-A94F-93AB-10F42D6FE66E}"/>
              </a:ext>
            </a:extLst>
          </p:cNvPr>
          <p:cNvSpPr txBox="1"/>
          <p:nvPr/>
        </p:nvSpPr>
        <p:spPr>
          <a:xfrm>
            <a:off x="1138732" y="5506807"/>
            <a:ext cx="223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Crows Nest Tower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80CFB-48E3-DF42-A63D-203FCBEE8EE9}"/>
              </a:ext>
            </a:extLst>
          </p:cNvPr>
          <p:cNvSpPr txBox="1"/>
          <p:nvPr/>
        </p:nvSpPr>
        <p:spPr>
          <a:xfrm>
            <a:off x="7028548" y="5552482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Trophy Tower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9C6D42-7037-B240-85F2-349DB22F34CD}"/>
              </a:ext>
            </a:extLst>
          </p:cNvPr>
          <p:cNvCxnSpPr>
            <a:cxnSpLocks/>
          </p:cNvCxnSpPr>
          <p:nvPr/>
        </p:nvCxnSpPr>
        <p:spPr>
          <a:xfrm>
            <a:off x="5923721" y="2009361"/>
            <a:ext cx="0" cy="4258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745C25-B4CA-7044-9B05-C1BFD20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285" y="973567"/>
            <a:ext cx="2176653" cy="4900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64EEE7-72D6-0C48-B226-4BD49D79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54" y="2009361"/>
            <a:ext cx="2505453" cy="3134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2BBEB3-88CE-5840-822A-7904A412B6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64" y="1205255"/>
            <a:ext cx="4773009" cy="35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6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766F-E46D-B848-8013-3F678B8C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652"/>
            <a:ext cx="9875520" cy="1356360"/>
          </a:xfrm>
        </p:spPr>
        <p:txBody>
          <a:bodyPr/>
          <a:lstStyle/>
          <a:p>
            <a:r>
              <a:rPr lang="en-US" dirty="0"/>
              <a:t>Chosen design: Halo Tower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50871-8BA5-AD47-AC33-06082E481BA7}"/>
              </a:ext>
            </a:extLst>
          </p:cNvPr>
          <p:cNvSpPr txBox="1"/>
          <p:nvPr/>
        </p:nvSpPr>
        <p:spPr>
          <a:xfrm>
            <a:off x="896923" y="3723084"/>
            <a:ext cx="3574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Elegant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Interesting and challenging structural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Fulfills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Tallest free standing structure outside London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7A588-527F-E844-B967-B9CC45DB26F3}"/>
              </a:ext>
            </a:extLst>
          </p:cNvPr>
          <p:cNvSpPr txBox="1"/>
          <p:nvPr/>
        </p:nvSpPr>
        <p:spPr>
          <a:xfrm>
            <a:off x="896923" y="1795385"/>
            <a:ext cx="3515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200m high Tower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 deck at 145m.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Post-tensioned R.C Tower with torus shaped steel cab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A3646-2651-4A06-B59A-80DE16D20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" t="5051" r="59363" b="9757"/>
          <a:stretch/>
        </p:blipFill>
        <p:spPr>
          <a:xfrm>
            <a:off x="4916703" y="1528245"/>
            <a:ext cx="3180408" cy="4919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3" t="6393" r="15525"/>
          <a:stretch/>
        </p:blipFill>
        <p:spPr>
          <a:xfrm>
            <a:off x="8483759" y="1526442"/>
            <a:ext cx="1353684" cy="4048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2" t="6393" r="19099"/>
          <a:stretch/>
        </p:blipFill>
        <p:spPr>
          <a:xfrm>
            <a:off x="10073464" y="1526442"/>
            <a:ext cx="1280512" cy="40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9" y="523214"/>
            <a:ext cx="2887981" cy="5775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76" b="22301"/>
          <a:stretch/>
        </p:blipFill>
        <p:spPr>
          <a:xfrm>
            <a:off x="3686175" y="523214"/>
            <a:ext cx="8010525" cy="13906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22486" r="23296" b="19602"/>
          <a:stretch/>
        </p:blipFill>
        <p:spPr>
          <a:xfrm>
            <a:off x="3686175" y="5060924"/>
            <a:ext cx="3613899" cy="1238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200275"/>
            <a:ext cx="4098900" cy="4098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4" r="16518"/>
          <a:stretch/>
        </p:blipFill>
        <p:spPr>
          <a:xfrm>
            <a:off x="3686175" y="2200275"/>
            <a:ext cx="3613899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913D23-2456-2A48-9F49-7747A3584EBE}"/>
              </a:ext>
            </a:extLst>
          </p:cNvPr>
          <p:cNvSpPr txBox="1"/>
          <p:nvPr/>
        </p:nvSpPr>
        <p:spPr>
          <a:xfrm>
            <a:off x="602343" y="2171949"/>
            <a:ext cx="32405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Torus shaped stress skin steel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3 floors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Floor - restaurant with rotating turntable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Second Floor - Observation deck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Third Floor - Open air walkway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9FE636-C79B-4DD4-A13D-301A29EBC08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29" y="769332"/>
            <a:ext cx="6205599" cy="2482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28" y="3477979"/>
            <a:ext cx="6205599" cy="24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DB6B-DAB3-6F40-9BD9-AE2EF9FF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25" y="173110"/>
            <a:ext cx="9875520" cy="1356360"/>
          </a:xfrm>
        </p:spPr>
        <p:txBody>
          <a:bodyPr/>
          <a:lstStyle/>
          <a:p>
            <a:r>
              <a:rPr lang="en-US" dirty="0"/>
              <a:t>Internal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5F7EE-8815-EA45-8ABC-D3F29DA5B69E}"/>
              </a:ext>
            </a:extLst>
          </p:cNvPr>
          <p:cNvSpPr txBox="1"/>
          <p:nvPr/>
        </p:nvSpPr>
        <p:spPr>
          <a:xfrm>
            <a:off x="513825" y="2241079"/>
            <a:ext cx="3866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Kitchen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facilities available at cab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Toilets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Cloak room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Capacity of 200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for crowd loading (5kN/m</a:t>
            </a:r>
            <a:r>
              <a:rPr lang="en-US" baseline="30000" dirty="0"/>
              <a:t>2</a:t>
            </a:r>
            <a:r>
              <a:rPr lang="en-US" dirty="0"/>
              <a:t>) to allow for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2AF111-D7C7-B44A-B82C-060336DB64BE}"/>
              </a:ext>
            </a:extLst>
          </p:cNvPr>
          <p:cNvSpPr txBox="1"/>
          <p:nvPr/>
        </p:nvSpPr>
        <p:spPr>
          <a:xfrm>
            <a:off x="7297615" y="1318846"/>
            <a:ext cx="181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Architectural sections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FA255-A6F8-4E67-AA75-41D04EB5E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5" t="5904" r="27903" b="4410"/>
          <a:stretch/>
        </p:blipFill>
        <p:spPr>
          <a:xfrm>
            <a:off x="5066949" y="729841"/>
            <a:ext cx="5796793" cy="54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D91D-6CC7-224A-988C-AC00E38D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Skin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0371A-03F3-C34F-9657-87BC0619985D}"/>
              </a:ext>
            </a:extLst>
          </p:cNvPr>
          <p:cNvSpPr txBox="1"/>
          <p:nvPr/>
        </p:nvSpPr>
        <p:spPr>
          <a:xfrm>
            <a:off x="889527" y="2125539"/>
            <a:ext cx="37579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Stress skin structure utilizes steel plate welded to full strength (S500 steel)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Plate thicknesses ranging from 15 to 80 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is designed as 1 sided single skinned to ensure weldability.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Stiffeners placed at regular intervals to prevent local buckling.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04" t="25000" r="51641" b="14352"/>
          <a:stretch/>
        </p:blipFill>
        <p:spPr>
          <a:xfrm>
            <a:off x="5667375" y="877764"/>
            <a:ext cx="5505450" cy="2495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286" t="31763" r="11746" b="21112"/>
          <a:stretch/>
        </p:blipFill>
        <p:spPr>
          <a:xfrm>
            <a:off x="5384799" y="3513404"/>
            <a:ext cx="6008915" cy="24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1A4E-BB02-4F4B-BBAE-0BEFB66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27" y="324374"/>
            <a:ext cx="9875520" cy="1356360"/>
          </a:xfrm>
        </p:spPr>
        <p:txBody>
          <a:bodyPr/>
          <a:lstStyle/>
          <a:p>
            <a:r>
              <a:rPr lang="en-US" dirty="0"/>
              <a:t>Tower Connection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405EE-2546-CF46-BC9A-A62E8E81EFF3}"/>
              </a:ext>
            </a:extLst>
          </p:cNvPr>
          <p:cNvSpPr txBox="1"/>
          <p:nvPr/>
        </p:nvSpPr>
        <p:spPr>
          <a:xfrm>
            <a:off x="589327" y="2078480"/>
            <a:ext cx="3513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Steel and Tower lift shafts are aligned allowing lifts into the cab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tension cables also pass through the lift shafts to clamp the Halo in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Bolted connection with bearing plates to prevent movement during construction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14261-31F8-42A5-A05D-0B65F1365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" t="5730" r="23378" b="49452"/>
          <a:stretch/>
        </p:blipFill>
        <p:spPr>
          <a:xfrm>
            <a:off x="4462943" y="1976918"/>
            <a:ext cx="7206144" cy="30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Custom 3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FFC000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</TotalTime>
  <Words>699</Words>
  <Application>Microsoft Office PowerPoint</Application>
  <PresentationFormat>Widescreen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Corbel</vt:lpstr>
      <vt:lpstr>Basis</vt:lpstr>
      <vt:lpstr>PowerPoint Presentation</vt:lpstr>
      <vt:lpstr>Summary of Brief</vt:lpstr>
      <vt:lpstr>Initial Concepts</vt:lpstr>
      <vt:lpstr>Chosen design: Halo Tower</vt:lpstr>
      <vt:lpstr>PowerPoint Presentation</vt:lpstr>
      <vt:lpstr>PowerPoint Presentation</vt:lpstr>
      <vt:lpstr>Internal Layout</vt:lpstr>
      <vt:lpstr>Stress Skin</vt:lpstr>
      <vt:lpstr>Tower Connection</vt:lpstr>
      <vt:lpstr>The Tower</vt:lpstr>
      <vt:lpstr>Entrance Hall</vt:lpstr>
      <vt:lpstr>Post-Tensioning System</vt:lpstr>
      <vt:lpstr>Foundation</vt:lpstr>
      <vt:lpstr>Soil Properties</vt:lpstr>
      <vt:lpstr>Pile Cap</vt:lpstr>
      <vt:lpstr>Pile Arrangement</vt:lpstr>
      <vt:lpstr>Construction process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badaro a. (ab6g15)</dc:creator>
  <cp:lastModifiedBy>cooper m.h. (mhc2g15)</cp:lastModifiedBy>
  <cp:revision>54</cp:revision>
  <dcterms:created xsi:type="dcterms:W3CDTF">2018-05-07T09:35:56Z</dcterms:created>
  <dcterms:modified xsi:type="dcterms:W3CDTF">2018-05-08T07:54:25Z</dcterms:modified>
</cp:coreProperties>
</file>